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0" r:id="rId6"/>
    <p:sldId id="269" r:id="rId7"/>
    <p:sldId id="261" r:id="rId8"/>
    <p:sldId id="262" r:id="rId9"/>
    <p:sldId id="272" r:id="rId10"/>
    <p:sldId id="273" r:id="rId11"/>
    <p:sldId id="274" r:id="rId12"/>
    <p:sldId id="266" r:id="rId13"/>
    <p:sldId id="267" r:id="rId14"/>
    <p:sldId id="268" r:id="rId15"/>
    <p:sldId id="270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7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8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98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8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90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52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71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3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1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44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4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B779B-827F-4550-A5A7-762D6301A90A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4B0F0-6D00-497C-8DDD-106AAF35A2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74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5RXA50WYCAYCfZI_T9t9TcUA3HXvV2d/view?usp=drivesdk" TargetMode="External"/><Relationship Id="rId2" Type="http://schemas.openxmlformats.org/officeDocument/2006/relationships/hyperlink" Target="https://drive.google.com/file/d/1j8p6WFNxbbWADe1bazo6hsqflzkawm0I/view?usp=drivesd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lEOq4SDRH9o32vxWeRMBOAD_YnOe3P9h/view?usp=drivesd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43" y="1"/>
            <a:ext cx="2838614" cy="2838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1312" y="2830663"/>
            <a:ext cx="102286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1" u="sng" dirty="0" smtClean="0"/>
              <a:t>Last Year’s </a:t>
            </a:r>
            <a:r>
              <a:rPr lang="en-IN" sz="3200" b="1" i="1" u="sng" dirty="0" smtClean="0"/>
              <a:t>Project </a:t>
            </a:r>
            <a:r>
              <a:rPr lang="en-IN" sz="3200" b="1" i="1" u="sng" dirty="0" smtClean="0"/>
              <a:t>Title:- Smart Water Management System</a:t>
            </a:r>
          </a:p>
          <a:p>
            <a:pPr algn="ctr"/>
            <a:r>
              <a:rPr lang="en-IN" sz="3200" b="1" i="1" u="sng" dirty="0" smtClean="0"/>
              <a:t>Group Number:- 7</a:t>
            </a:r>
            <a:endParaRPr lang="en-GB" sz="3200" b="1" i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90235" y="4060887"/>
            <a:ext cx="73181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 smtClean="0"/>
              <a:t>Names :- Charmin Desai, </a:t>
            </a:r>
            <a:r>
              <a:rPr lang="en-IN" sz="2400" b="1" i="1" dirty="0" err="1" smtClean="0"/>
              <a:t>Jigar</a:t>
            </a:r>
            <a:r>
              <a:rPr lang="en-IN" sz="2400" b="1" i="1" dirty="0" smtClean="0"/>
              <a:t> Desai, </a:t>
            </a:r>
            <a:r>
              <a:rPr lang="en-IN" sz="2400" b="1" i="1" dirty="0" err="1" smtClean="0"/>
              <a:t>Devanshi</a:t>
            </a:r>
            <a:r>
              <a:rPr lang="en-IN" sz="2400" b="1" i="1" dirty="0" smtClean="0"/>
              <a:t> Trivedi</a:t>
            </a:r>
          </a:p>
          <a:p>
            <a:r>
              <a:rPr lang="en-IN" sz="2400" b="1" i="1" dirty="0" err="1" smtClean="0"/>
              <a:t>En.nos</a:t>
            </a:r>
            <a:r>
              <a:rPr lang="en-IN" sz="2400" b="1" i="1" dirty="0" smtClean="0"/>
              <a:t>. :- 160410117005, 160410117011, 160410117061</a:t>
            </a:r>
          </a:p>
          <a:p>
            <a:endParaRPr lang="en-IN" sz="2400" b="1" i="1" dirty="0" smtClean="0"/>
          </a:p>
          <a:p>
            <a:r>
              <a:rPr lang="en-IN" sz="2400" b="1" i="1" dirty="0" smtClean="0"/>
              <a:t>Branch:- Instrumentation and Control </a:t>
            </a:r>
          </a:p>
          <a:p>
            <a:r>
              <a:rPr lang="en-IN" sz="2400" b="1" i="1" dirty="0" smtClean="0"/>
              <a:t>Class:- LY IC</a:t>
            </a:r>
          </a:p>
          <a:p>
            <a:endParaRPr lang="en-IN" sz="2400" b="1" i="1" dirty="0" smtClean="0"/>
          </a:p>
          <a:p>
            <a:r>
              <a:rPr lang="en-IN" sz="2400" b="1" i="1" dirty="0" smtClean="0"/>
              <a:t>Project Guide:- </a:t>
            </a:r>
            <a:r>
              <a:rPr lang="en-IN" sz="2400" b="1" i="1" dirty="0" err="1" smtClean="0"/>
              <a:t>Prof.</a:t>
            </a:r>
            <a:r>
              <a:rPr lang="en-IN" sz="2400" b="1" i="1" dirty="0" smtClean="0"/>
              <a:t> </a:t>
            </a:r>
            <a:r>
              <a:rPr lang="en-IN" sz="2400" b="1" i="1" dirty="0" err="1" smtClean="0"/>
              <a:t>Janki</a:t>
            </a:r>
            <a:r>
              <a:rPr lang="en-IN" sz="2400" b="1" i="1" dirty="0" smtClean="0"/>
              <a:t> N </a:t>
            </a:r>
            <a:r>
              <a:rPr lang="en-IN" sz="2400" b="1" i="1" dirty="0" err="1" smtClean="0"/>
              <a:t>Chotai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7620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sus\Desktop\College Semesters\LY Project Docx\9fa22f43-0c90-42ec-a412-3befe154a3d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/>
          <a:stretch/>
        </p:blipFill>
        <p:spPr bwMode="auto">
          <a:xfrm>
            <a:off x="1512607" y="85459"/>
            <a:ext cx="8896171" cy="56231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51081" y="6013171"/>
            <a:ext cx="424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Shruti"/>
              </a:rPr>
              <a:t>User and System Communication Interface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41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sus\Desktop\College Semesters\LY Project Docx\e87833d3-09dd-48e0-8169-d406866fb854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b="1664"/>
          <a:stretch/>
        </p:blipFill>
        <p:spPr bwMode="auto">
          <a:xfrm>
            <a:off x="1766276" y="92152"/>
            <a:ext cx="8386128" cy="5838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79268" y="6132813"/>
            <a:ext cx="424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Shruti"/>
              </a:rPr>
              <a:t>User and System Communication Interface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76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2687" y="0"/>
            <a:ext cx="9629046" cy="1018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800" b="1" u="sng" dirty="0" smtClean="0"/>
              <a:t>4) </a:t>
            </a:r>
            <a:r>
              <a:rPr lang="en-US" sz="2800" b="1" u="sng" dirty="0" smtClean="0">
                <a:effectLst/>
              </a:rPr>
              <a:t>Level Measurement and Embedded System ( Arduino Based )</a:t>
            </a:r>
            <a:endParaRPr lang="en-GB" sz="2000" b="1" u="sng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  <a:p>
            <a:endParaRPr lang="en-GB" sz="2800" b="1" u="sng" dirty="0"/>
          </a:p>
        </p:txBody>
      </p:sp>
      <p:pic>
        <p:nvPicPr>
          <p:cNvPr id="5" name="Picture 4" descr="C:\Users\Asus\Downloads\Level Measurement and Pump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750"/>
            <a:ext cx="5998764" cy="349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Downloads\Level Measurement and Pump 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94" y="765750"/>
            <a:ext cx="6050806" cy="34986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546871" y="4717278"/>
            <a:ext cx="783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 smtClean="0"/>
              <a:t>Note – The Electric Bulb is a substitute for the Electric Pump 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099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439" y="0"/>
            <a:ext cx="8263994" cy="1018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800" b="1" i="1" u="sng" dirty="0"/>
              <a:t>5</a:t>
            </a:r>
            <a:r>
              <a:rPr lang="en-IN" sz="2800" b="1" i="1" u="sng" dirty="0" smtClean="0"/>
              <a:t>) </a:t>
            </a:r>
            <a:r>
              <a:rPr lang="en-US" sz="2800" b="1" i="1" u="sng" dirty="0" smtClean="0">
                <a:effectLst/>
              </a:rPr>
              <a:t>Piping Hardware and Embedded System Integration</a:t>
            </a:r>
            <a:endParaRPr lang="en-GB" sz="2000" b="1" i="1" u="sng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  <a:p>
            <a:endParaRPr lang="en-GB" sz="2800" b="1" i="1" u="sng" dirty="0"/>
          </a:p>
        </p:txBody>
      </p:sp>
      <p:pic>
        <p:nvPicPr>
          <p:cNvPr id="5" name="Picture 4" descr="C:\Users\Asus\Downloads\Piping Hardware 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4" y="683667"/>
            <a:ext cx="9426012" cy="5802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1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6419" y="42730"/>
            <a:ext cx="6539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i="1" u="sng" dirty="0" smtClean="0"/>
              <a:t>STATUS OF HARDWARE AND COMPLETION </a:t>
            </a:r>
            <a:endParaRPr lang="en-GB" sz="2800" b="1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34047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/>
              <a:t>1.   Status of the Hardwar is 100% in working condition.</a:t>
            </a:r>
          </a:p>
          <a:p>
            <a:pPr marL="285750" indent="-285750">
              <a:buFontTx/>
              <a:buChar char="-"/>
            </a:pPr>
            <a:endParaRPr lang="en-IN" i="1" dirty="0" smtClean="0"/>
          </a:p>
          <a:p>
            <a:r>
              <a:rPr lang="en-IN" i="1" dirty="0" smtClean="0"/>
              <a:t>2.   The testing part is also completed, all sub-systems are working as per desire.</a:t>
            </a:r>
          </a:p>
          <a:p>
            <a:pPr marL="285750" indent="-285750">
              <a:buFontTx/>
              <a:buChar char="-"/>
            </a:pPr>
            <a:endParaRPr lang="en-IN" i="1" dirty="0" smtClean="0"/>
          </a:p>
          <a:p>
            <a:r>
              <a:rPr lang="en-IN" i="1" dirty="0" smtClean="0"/>
              <a:t>3.  The part that is missing is the GSM based communication of the system with the user’s phone, it has not been done due </a:t>
            </a:r>
          </a:p>
          <a:p>
            <a:r>
              <a:rPr lang="en-IN" i="1" dirty="0"/>
              <a:t> </a:t>
            </a:r>
            <a:r>
              <a:rPr lang="en-IN" i="1" dirty="0" smtClean="0"/>
              <a:t>     to the Covid-19 lockdown phase.</a:t>
            </a:r>
          </a:p>
          <a:p>
            <a:endParaRPr lang="en-IN" i="1" dirty="0" smtClean="0"/>
          </a:p>
          <a:p>
            <a:r>
              <a:rPr lang="en-IN" i="1" dirty="0"/>
              <a:t> </a:t>
            </a:r>
            <a:r>
              <a:rPr lang="en-IN" i="1" dirty="0" smtClean="0"/>
              <a:t>  * The substitute for the same is ready and in working, that is, instead of the data to be shown on the user’s phone, now can be </a:t>
            </a:r>
          </a:p>
          <a:p>
            <a:r>
              <a:rPr lang="en-IN" i="1" dirty="0"/>
              <a:t> </a:t>
            </a:r>
            <a:r>
              <a:rPr lang="en-IN" i="1" dirty="0" smtClean="0"/>
              <a:t>     now seen on the serial monitor of Arduino IDE and the controlling portion of it can also be done there. It has been tested and</a:t>
            </a:r>
          </a:p>
          <a:p>
            <a:r>
              <a:rPr lang="en-IN" i="1" dirty="0"/>
              <a:t> </a:t>
            </a:r>
            <a:r>
              <a:rPr lang="en-IN" i="1" dirty="0" smtClean="0"/>
              <a:t>     it has worked as per the need.</a:t>
            </a:r>
            <a:endParaRPr lang="en-IN" i="1" dirty="0"/>
          </a:p>
          <a:p>
            <a:r>
              <a:rPr lang="en-IN" i="1" dirty="0" smtClean="0"/>
              <a:t>	</a:t>
            </a:r>
            <a:endParaRPr lang="en-IN" b="1" i="1" u="sng" dirty="0" smtClean="0"/>
          </a:p>
          <a:p>
            <a:endParaRPr lang="en-IN" i="1" dirty="0" smtClean="0"/>
          </a:p>
          <a:p>
            <a:endParaRPr lang="en-IN" i="1" dirty="0"/>
          </a:p>
          <a:p>
            <a:r>
              <a:rPr lang="en-US" b="1" dirty="0"/>
              <a:t> </a:t>
            </a:r>
            <a:endParaRPr lang="en-GB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153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1219199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CONCLUSION AND FUTURE SCOPE</a:t>
            </a:r>
          </a:p>
          <a:p>
            <a:pPr algn="ctr"/>
            <a:endParaRPr lang="en-GB" sz="2800" dirty="0" smtClean="0"/>
          </a:p>
          <a:p>
            <a:r>
              <a:rPr lang="en-US" b="1" dirty="0"/>
              <a:t> </a:t>
            </a:r>
            <a:endParaRPr lang="en-GB" dirty="0"/>
          </a:p>
          <a:p>
            <a:pPr algn="just"/>
            <a:r>
              <a:rPr lang="en-US" b="1" dirty="0"/>
              <a:t>Conclusion – </a:t>
            </a:r>
            <a:r>
              <a:rPr lang="en-US" dirty="0" smtClean="0"/>
              <a:t>We have given </a:t>
            </a:r>
            <a:r>
              <a:rPr lang="en-US" dirty="0"/>
              <a:t>our </a:t>
            </a:r>
            <a:r>
              <a:rPr lang="en-US" dirty="0" smtClean="0"/>
              <a:t>best in </a:t>
            </a:r>
            <a:r>
              <a:rPr lang="en-US" dirty="0"/>
              <a:t>successfully </a:t>
            </a:r>
            <a:r>
              <a:rPr lang="en-US" dirty="0" smtClean="0"/>
              <a:t>completing </a:t>
            </a:r>
            <a:r>
              <a:rPr lang="en-US" dirty="0"/>
              <a:t>our project. This system will be used to calculate total water </a:t>
            </a:r>
            <a:r>
              <a:rPr lang="en-US" dirty="0" smtClean="0"/>
              <a:t>     		      consumed by </a:t>
            </a:r>
            <a:r>
              <a:rPr lang="en-US" dirty="0"/>
              <a:t>user. We will implement it in the main water line of house</a:t>
            </a:r>
            <a:r>
              <a:rPr lang="en-US" dirty="0" smtClean="0"/>
              <a:t>.</a:t>
            </a:r>
          </a:p>
          <a:p>
            <a:pPr algn="just"/>
            <a:endParaRPr lang="en-GB" dirty="0"/>
          </a:p>
          <a:p>
            <a:pPr algn="just"/>
            <a:r>
              <a:rPr lang="en-US" dirty="0" smtClean="0"/>
              <a:t>	      Through </a:t>
            </a:r>
            <a:r>
              <a:rPr lang="en-US" dirty="0"/>
              <a:t>this meter we can collect the data of usage in order to save water and to reduce the wastage of water. </a:t>
            </a:r>
            <a:endParaRPr lang="en-US" dirty="0" smtClean="0"/>
          </a:p>
          <a:p>
            <a:pPr algn="just"/>
            <a:r>
              <a:rPr lang="en-US" dirty="0"/>
              <a:t> </a:t>
            </a:r>
            <a:r>
              <a:rPr lang="en-US" dirty="0" smtClean="0"/>
              <a:t>                      This </a:t>
            </a:r>
            <a:r>
              <a:rPr lang="en-US" dirty="0"/>
              <a:t>system will </a:t>
            </a:r>
            <a:r>
              <a:rPr lang="en-US" dirty="0" smtClean="0"/>
              <a:t>be </a:t>
            </a:r>
            <a:r>
              <a:rPr lang="en-US" dirty="0"/>
              <a:t>very helpful to governments for calculating the water usage and generate water bills. We can </a:t>
            </a:r>
            <a:r>
              <a:rPr lang="en-US" dirty="0" smtClean="0"/>
              <a:t>   	     	      also </a:t>
            </a:r>
            <a:r>
              <a:rPr lang="en-US" dirty="0"/>
              <a:t>provide optimum distribution of water to the users.</a:t>
            </a:r>
            <a:endParaRPr lang="en-GB" dirty="0"/>
          </a:p>
          <a:p>
            <a:r>
              <a:rPr lang="en-US" b="1" dirty="0"/>
              <a:t> </a:t>
            </a:r>
            <a:endParaRPr lang="en-GB" dirty="0"/>
          </a:p>
          <a:p>
            <a:r>
              <a:rPr lang="en-US" b="1" dirty="0"/>
              <a:t>Future Scope</a:t>
            </a:r>
            <a:r>
              <a:rPr lang="en-US" dirty="0"/>
              <a:t> – In future expansion, we think to work at each and every part to make it better. And to implement this technology </a:t>
            </a:r>
            <a:r>
              <a:rPr lang="en-US" dirty="0" smtClean="0"/>
              <a:t>	          into </a:t>
            </a:r>
            <a:r>
              <a:rPr lang="en-US" dirty="0"/>
              <a:t>real life application for better living. We will also make this technology more cost effective and cheaper so </a:t>
            </a:r>
            <a:r>
              <a:rPr lang="en-US" dirty="0" smtClean="0"/>
              <a:t>	 	          that </a:t>
            </a:r>
            <a:r>
              <a:rPr lang="en-US" dirty="0"/>
              <a:t>everyone can use this technology for accurate water usage and give more benefits to the people</a:t>
            </a:r>
            <a:r>
              <a:rPr lang="en-US" dirty="0" smtClean="0"/>
              <a:t>.</a:t>
            </a:r>
          </a:p>
          <a:p>
            <a:endParaRPr lang="en-GB" dirty="0"/>
          </a:p>
          <a:p>
            <a:r>
              <a:rPr lang="en-US" dirty="0" smtClean="0"/>
              <a:t>	          Moreover</a:t>
            </a:r>
            <a:r>
              <a:rPr lang="en-US" dirty="0"/>
              <a:t>, this system can be designed/developed using a PLC and can be made to operate by software </a:t>
            </a:r>
            <a:r>
              <a:rPr lang="en-US" dirty="0" smtClean="0"/>
              <a:t>	   	          (</a:t>
            </a:r>
            <a:r>
              <a:rPr lang="en-US" dirty="0"/>
              <a:t>LABVIEW). The use of LABVIEW software can be useful in the industry to monitor and control.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5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43" y="136733"/>
            <a:ext cx="10515600" cy="52129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+mn-lt"/>
              </a:rPr>
              <a:t>VIDEO LINK OF THE WORKING PROJECT</a:t>
            </a:r>
            <a:endParaRPr lang="en-US" sz="28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6546" y="658026"/>
            <a:ext cx="6096000" cy="65710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1) </a:t>
            </a:r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https://drive.google.com/file/d/1j8p6WFNxbbWADe1bazo6hsqflzkawm0I/view?usp=drivesdk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2)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https://drive.google.com/file/d/1k5RXA50WYCAYCfZI_T9t9TcUA3HXvV2d/view?usp=drivesdk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3)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drive.google.com/file/d/1lEOq4SDRH9o32vxWeRMBOAD_YnOe3P9h/view?usp=drivesdk</a:t>
            </a:r>
            <a:endParaRPr lang="en-US" b="1" u="sng" dirty="0" smtClean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</a:t>
            </a:r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://drive.google.com/file/d/11bcZOQLJs69aSBYNs8D3wAMPT0YHTRb7/view?usp=sharing</a:t>
            </a:r>
            <a:endParaRPr lang="en-US" b="1" u="sng" dirty="0" smtClean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b="1" u="sng" dirty="0" smtClean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480" y="2458845"/>
            <a:ext cx="5306226" cy="1325563"/>
          </a:xfrm>
        </p:spPr>
        <p:txBody>
          <a:bodyPr>
            <a:noAutofit/>
          </a:bodyPr>
          <a:lstStyle/>
          <a:p>
            <a:pPr algn="ctr"/>
            <a:r>
              <a:rPr lang="en-IN" sz="6000" b="1" u="sng" dirty="0" smtClean="0"/>
              <a:t>THANK </a:t>
            </a:r>
            <a:br>
              <a:rPr lang="en-IN" sz="6000" b="1" u="sng" dirty="0" smtClean="0"/>
            </a:br>
            <a:r>
              <a:rPr lang="en-IN" sz="6000" b="1" u="sng" dirty="0" smtClean="0"/>
              <a:t>YOU</a:t>
            </a:r>
            <a:endParaRPr lang="en-GB" sz="6000" b="1" u="sng" dirty="0"/>
          </a:p>
        </p:txBody>
      </p:sp>
    </p:spTree>
    <p:extLst>
      <p:ext uri="{BB962C8B-B14F-4D97-AF65-F5344CB8AC3E}">
        <p14:creationId xmlns:p14="http://schemas.microsoft.com/office/powerpoint/2010/main" val="27618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06478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IN" sz="2200" i="1" dirty="0" smtClean="0"/>
              <a:t>		                  </a:t>
            </a:r>
            <a:r>
              <a:rPr lang="en-IN" sz="2800" b="1" i="1" u="sng" dirty="0" smtClean="0"/>
              <a:t>INTRODUCTION</a:t>
            </a:r>
          </a:p>
          <a:p>
            <a:pPr lvl="4"/>
            <a:endParaRPr lang="en-IN" sz="2400" i="1" dirty="0"/>
          </a:p>
          <a:p>
            <a:pPr marL="457200" indent="-457200">
              <a:buAutoNum type="arabicParenR"/>
            </a:pPr>
            <a:r>
              <a:rPr lang="en-IN" sz="2400" i="1" u="sng" dirty="0" smtClean="0"/>
              <a:t>Title :- Smart Water Management System</a:t>
            </a:r>
          </a:p>
          <a:p>
            <a:pPr marL="457200" indent="-457200">
              <a:buAutoNum type="arabicParenR"/>
            </a:pPr>
            <a:endParaRPr lang="en-IN" sz="2400" b="1" i="1" u="sng" dirty="0"/>
          </a:p>
          <a:p>
            <a:pPr marL="457200" indent="-457200">
              <a:buFontTx/>
              <a:buAutoNum type="arabicParenR"/>
            </a:pPr>
            <a:r>
              <a:rPr lang="en-IN" sz="2400" i="1" dirty="0" smtClean="0"/>
              <a:t>Objective </a:t>
            </a:r>
            <a:r>
              <a:rPr lang="en-IN" sz="2400" i="1" dirty="0"/>
              <a:t>:- </a:t>
            </a:r>
          </a:p>
          <a:p>
            <a:pPr marL="457200" indent="-457200">
              <a:buFontTx/>
              <a:buAutoNum type="arabicParenR"/>
            </a:pPr>
            <a:endParaRPr lang="en-IN" sz="2400" i="1" dirty="0" smtClean="0"/>
          </a:p>
          <a:p>
            <a:r>
              <a:rPr lang="en-IN" sz="2400" i="1" dirty="0" smtClean="0"/>
              <a:t>	- To save the water and to provide equal water distribution to each user and also 	calculate water usage by user. Thus determining the amount that amount to water bill.</a:t>
            </a:r>
          </a:p>
          <a:p>
            <a:endParaRPr lang="en-IN" sz="2400" i="1" dirty="0" smtClean="0"/>
          </a:p>
          <a:p>
            <a:r>
              <a:rPr lang="en-IN" sz="2400" i="1" dirty="0"/>
              <a:t>	</a:t>
            </a:r>
            <a:r>
              <a:rPr lang="en-IN" sz="2400" i="1" dirty="0" smtClean="0"/>
              <a:t>- Prevention of water wastage in open taps using auto-close valve mechanism. </a:t>
            </a:r>
          </a:p>
          <a:p>
            <a:endParaRPr lang="en-IN" sz="2400" i="1" dirty="0" smtClean="0"/>
          </a:p>
          <a:p>
            <a:r>
              <a:rPr lang="en-IN" sz="2400" i="1" dirty="0"/>
              <a:t>	</a:t>
            </a:r>
            <a:r>
              <a:rPr lang="en-IN" sz="2400" i="1" dirty="0" smtClean="0"/>
              <a:t>- To increase the monetary rate of water for a house, if the water usage is exceeded 	beyond the limits, followed by a message in phone for the same.</a:t>
            </a:r>
          </a:p>
          <a:p>
            <a:endParaRPr lang="en-IN" sz="2400" i="1" dirty="0" smtClean="0"/>
          </a:p>
          <a:p>
            <a:r>
              <a:rPr lang="en-IN" sz="2400" i="1" dirty="0"/>
              <a:t>	</a:t>
            </a:r>
            <a:r>
              <a:rPr lang="en-IN" sz="2400" i="1" dirty="0" smtClean="0"/>
              <a:t>- Display of data on phone using GSM module based technology.</a:t>
            </a:r>
          </a:p>
          <a:p>
            <a:endParaRPr lang="en-IN" sz="2400" i="1" dirty="0"/>
          </a:p>
          <a:p>
            <a:r>
              <a:rPr lang="en-IN" sz="2400" i="1" dirty="0" smtClean="0"/>
              <a:t>3) Scope :- Everywhere, Residential areas, Industry, etc.</a:t>
            </a:r>
          </a:p>
          <a:p>
            <a:r>
              <a:rPr lang="en-IN" sz="2200" i="1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134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50" y="3919752"/>
            <a:ext cx="2208256" cy="2649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163" y="5907282"/>
            <a:ext cx="9144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54" y="5668743"/>
            <a:ext cx="477078" cy="477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63" y="6098255"/>
            <a:ext cx="504108" cy="259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454" y="4531127"/>
            <a:ext cx="238539" cy="1200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680" y="3319244"/>
            <a:ext cx="237765" cy="1201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680" y="2245746"/>
            <a:ext cx="237765" cy="1201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743" y="999580"/>
            <a:ext cx="456701" cy="4567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139" y="445031"/>
            <a:ext cx="1784344" cy="11083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532" y="5901677"/>
            <a:ext cx="1214368" cy="244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0" y="2055626"/>
            <a:ext cx="531480" cy="5401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7622" y="1864854"/>
            <a:ext cx="624643" cy="6504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38" y="2196082"/>
            <a:ext cx="1010918" cy="2592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061" y="2055627"/>
            <a:ext cx="873700" cy="873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4"/>
          <a:srcRect l="55187" b="24086"/>
          <a:stretch/>
        </p:blipFill>
        <p:spPr>
          <a:xfrm>
            <a:off x="18876" y="1573421"/>
            <a:ext cx="1433621" cy="12810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0" y="3988056"/>
            <a:ext cx="531480" cy="5401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7622" y="3805231"/>
            <a:ext cx="624643" cy="650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38" y="4136459"/>
            <a:ext cx="1010918" cy="2592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061" y="3996004"/>
            <a:ext cx="873700" cy="873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/>
          <a:srcRect l="55187" b="25044"/>
          <a:stretch/>
        </p:blipFill>
        <p:spPr>
          <a:xfrm>
            <a:off x="18876" y="3513798"/>
            <a:ext cx="1433621" cy="12649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872" y="2588251"/>
            <a:ext cx="277038" cy="13993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9679" y="1432203"/>
            <a:ext cx="237765" cy="875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68" y="6015874"/>
            <a:ext cx="513341" cy="5200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7622" y="5815491"/>
            <a:ext cx="624643" cy="6504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38" y="6146719"/>
            <a:ext cx="1010918" cy="2592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0153" y="6006264"/>
            <a:ext cx="873700" cy="873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4"/>
          <a:srcRect l="55187" b="25044"/>
          <a:stretch/>
        </p:blipFill>
        <p:spPr>
          <a:xfrm>
            <a:off x="35968" y="5524058"/>
            <a:ext cx="1433621" cy="126492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872" y="4520260"/>
            <a:ext cx="277038" cy="149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6"/>
          <a:srcRect l="4795" t="23138" r="5583" b="22486"/>
          <a:stretch/>
        </p:blipFill>
        <p:spPr>
          <a:xfrm>
            <a:off x="5308806" y="0"/>
            <a:ext cx="985962" cy="56454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674711" y="177188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2681450" y="36904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2673577" y="56865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27373" y="129777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HOUSE 1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187985" y="323051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HOUSE 2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186244" y="515472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HOUSE 3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142605" y="725476"/>
            <a:ext cx="13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OVER-HEAD</a:t>
            </a:r>
          </a:p>
          <a:p>
            <a:r>
              <a:rPr lang="en-IN" dirty="0" smtClean="0"/>
              <a:t>     TANK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10221059" y="5084946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UNDER-GROUND</a:t>
            </a:r>
          </a:p>
          <a:p>
            <a:r>
              <a:rPr lang="en-IN" dirty="0" smtClean="0"/>
              <a:t>          TANK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505260" y="548407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PUMP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5286" y="1904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FLOW </a:t>
            </a:r>
          </a:p>
          <a:p>
            <a:pPr algn="ctr"/>
            <a:r>
              <a:rPr lang="en-IN" dirty="0" smtClean="0"/>
              <a:t>SENSOR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219389" y="474915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SOLENOID</a:t>
            </a:r>
          </a:p>
          <a:p>
            <a:r>
              <a:rPr lang="en-IN" dirty="0" smtClean="0"/>
              <a:t>    VALVE</a:t>
            </a:r>
            <a:endParaRPr lang="en-GB" dirty="0"/>
          </a:p>
        </p:txBody>
      </p:sp>
      <p:cxnSp>
        <p:nvCxnSpPr>
          <p:cNvPr id="29" name="Straight Arrow Connector 28"/>
          <p:cNvCxnSpPr>
            <a:endCxn id="49" idx="0"/>
          </p:cNvCxnSpPr>
          <p:nvPr/>
        </p:nvCxnSpPr>
        <p:spPr>
          <a:xfrm>
            <a:off x="2808395" y="1124806"/>
            <a:ext cx="11548" cy="64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9" idx="1"/>
          </p:cNvCxnSpPr>
          <p:nvPr/>
        </p:nvCxnSpPr>
        <p:spPr>
          <a:xfrm flipV="1">
            <a:off x="6380224" y="282271"/>
            <a:ext cx="4784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58719" y="9760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LEVEL SENSOR</a:t>
            </a:r>
            <a:endParaRPr lang="en-GB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6"/>
          <a:srcRect l="4795" t="23138" r="5583" b="22486"/>
          <a:stretch/>
        </p:blipFill>
        <p:spPr>
          <a:xfrm>
            <a:off x="10623997" y="3377145"/>
            <a:ext cx="985962" cy="564543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V="1">
            <a:off x="11109281" y="2858561"/>
            <a:ext cx="7697" cy="44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339679" y="247692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LEVEL SENSOR</a:t>
            </a:r>
            <a:endParaRPr lang="en-GB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13" y="289263"/>
            <a:ext cx="734469" cy="11590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377902" y="1155071"/>
            <a:ext cx="533643" cy="5336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872" y="1689125"/>
            <a:ext cx="277038" cy="37903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5820" y="1029752"/>
            <a:ext cx="277038" cy="52360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>
            <a:off x="4159772" y="1431638"/>
            <a:ext cx="11548" cy="64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44072" y="2078721"/>
            <a:ext cx="1142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CONTROL </a:t>
            </a:r>
            <a:r>
              <a:rPr lang="en-IN" dirty="0"/>
              <a:t>VALVE</a:t>
            </a:r>
            <a:endParaRPr lang="en-GB" dirty="0"/>
          </a:p>
        </p:txBody>
      </p:sp>
      <p:cxnSp>
        <p:nvCxnSpPr>
          <p:cNvPr id="71" name="Elbow Connector 70"/>
          <p:cNvCxnSpPr>
            <a:stCxn id="11" idx="2"/>
            <a:endCxn id="30" idx="0"/>
          </p:cNvCxnSpPr>
          <p:nvPr/>
        </p:nvCxnSpPr>
        <p:spPr>
          <a:xfrm rot="16200000" flipH="1">
            <a:off x="942620" y="1168336"/>
            <a:ext cx="1407392" cy="3671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76232" y="6537961"/>
            <a:ext cx="268491" cy="476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5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/>
          <p:cNvSpPr/>
          <p:nvPr/>
        </p:nvSpPr>
        <p:spPr>
          <a:xfrm>
            <a:off x="10578271" y="5843899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U-G TANK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711013" y="4938756"/>
            <a:ext cx="1264777" cy="7185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PUMP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6469166" y="1237716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O-H TANK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0381004" y="4569864"/>
            <a:ext cx="1659310" cy="8901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ULTRASONIC SENSOR (U-G)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6271899" y="152400"/>
            <a:ext cx="1659310" cy="8901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ULTRASONIC SENSOR (O-H)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617932" y="1227745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</a:rPr>
              <a:t>VALVE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2617864" y="2562316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SOLENOID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</a:rPr>
              <a:t>VALVE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961402" y="2528488"/>
            <a:ext cx="1361631" cy="78550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FLOW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</a:rPr>
              <a:t>SENSOR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27057" y="2562316"/>
            <a:ext cx="639515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TAP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9712296" y="1237716"/>
            <a:ext cx="1337416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MCU / PLC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8711013" y="3228888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RELAY 2</a:t>
            </a:r>
            <a:endParaRPr lang="en-GB" b="1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6" idx="1"/>
            <a:endCxn id="7" idx="2"/>
          </p:cNvCxnSpPr>
          <p:nvPr/>
        </p:nvCxnSpPr>
        <p:spPr>
          <a:xfrm rot="10800000">
            <a:off x="9343403" y="5657316"/>
            <a:ext cx="1234869" cy="54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2"/>
            <a:endCxn id="6" idx="0"/>
          </p:cNvCxnSpPr>
          <p:nvPr/>
        </p:nvCxnSpPr>
        <p:spPr>
          <a:xfrm rot="16200000" flipH="1">
            <a:off x="11018735" y="5651973"/>
            <a:ext cx="383849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9" idx="0"/>
            <a:endCxn id="18" idx="3"/>
          </p:cNvCxnSpPr>
          <p:nvPr/>
        </p:nvCxnSpPr>
        <p:spPr>
          <a:xfrm rot="16200000" flipV="1">
            <a:off x="9643574" y="3002778"/>
            <a:ext cx="2973225" cy="160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0" idx="3"/>
            <a:endCxn id="18" idx="0"/>
          </p:cNvCxnSpPr>
          <p:nvPr/>
        </p:nvCxnSpPr>
        <p:spPr>
          <a:xfrm>
            <a:off x="7931209" y="597493"/>
            <a:ext cx="2449795" cy="6402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93152" y="85458"/>
            <a:ext cx="44851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578271" y="85458"/>
            <a:ext cx="0" cy="115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1" idx="2"/>
            <a:endCxn id="12" idx="3"/>
          </p:cNvCxnSpPr>
          <p:nvPr/>
        </p:nvCxnSpPr>
        <p:spPr>
          <a:xfrm rot="5400000">
            <a:off x="4078657" y="1749575"/>
            <a:ext cx="975648" cy="13676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2" idx="1"/>
            <a:endCxn id="14" idx="3"/>
          </p:cNvCxnSpPr>
          <p:nvPr/>
        </p:nvCxnSpPr>
        <p:spPr>
          <a:xfrm flipH="1">
            <a:off x="2323033" y="2921239"/>
            <a:ext cx="294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4" idx="1"/>
            <a:endCxn id="15" idx="3"/>
          </p:cNvCxnSpPr>
          <p:nvPr/>
        </p:nvCxnSpPr>
        <p:spPr>
          <a:xfrm flipH="1">
            <a:off x="666572" y="2921239"/>
            <a:ext cx="294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18" idx="2"/>
            <a:endCxn id="19" idx="3"/>
          </p:cNvCxnSpPr>
          <p:nvPr/>
        </p:nvCxnSpPr>
        <p:spPr>
          <a:xfrm rot="5400000">
            <a:off x="9362273" y="2569079"/>
            <a:ext cx="1632249" cy="405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19" idx="2"/>
            <a:endCxn id="7" idx="3"/>
          </p:cNvCxnSpPr>
          <p:nvPr/>
        </p:nvCxnSpPr>
        <p:spPr>
          <a:xfrm rot="16200000" flipH="1">
            <a:off x="8983945" y="4306191"/>
            <a:ext cx="1351302" cy="632388"/>
          </a:xfrm>
          <a:prstGeom prst="bentConnector4">
            <a:avLst>
              <a:gd name="adj1" fmla="val 36706"/>
              <a:gd name="adj2" fmla="val 136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7" idx="1"/>
            <a:endCxn id="8" idx="3"/>
          </p:cNvCxnSpPr>
          <p:nvPr/>
        </p:nvCxnSpPr>
        <p:spPr>
          <a:xfrm rot="10800000">
            <a:off x="7733943" y="1596640"/>
            <a:ext cx="977070" cy="37013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2"/>
            <a:endCxn id="8" idx="0"/>
          </p:cNvCxnSpPr>
          <p:nvPr/>
        </p:nvCxnSpPr>
        <p:spPr>
          <a:xfrm>
            <a:off x="7101554" y="1042586"/>
            <a:ext cx="1" cy="1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endCxn id="11" idx="0"/>
          </p:cNvCxnSpPr>
          <p:nvPr/>
        </p:nvCxnSpPr>
        <p:spPr>
          <a:xfrm rot="5400000">
            <a:off x="5100594" y="235186"/>
            <a:ext cx="1142287" cy="8428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" idx="1"/>
            <a:endCxn id="11" idx="3"/>
          </p:cNvCxnSpPr>
          <p:nvPr/>
        </p:nvCxnSpPr>
        <p:spPr>
          <a:xfrm flipH="1" flipV="1">
            <a:off x="5882709" y="1586668"/>
            <a:ext cx="586457" cy="9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Alternate Process 106"/>
          <p:cNvSpPr/>
          <p:nvPr/>
        </p:nvSpPr>
        <p:spPr>
          <a:xfrm>
            <a:off x="958906" y="1407209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</a:rPr>
              <a:t>(MCU)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8" name="Flowchart: Alternate Process 107"/>
          <p:cNvSpPr/>
          <p:nvPr/>
        </p:nvSpPr>
        <p:spPr>
          <a:xfrm>
            <a:off x="2617864" y="1535394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RELAY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0" name="Flowchart: Alternate Process 109"/>
          <p:cNvSpPr/>
          <p:nvPr/>
        </p:nvSpPr>
        <p:spPr>
          <a:xfrm>
            <a:off x="1591295" y="150976"/>
            <a:ext cx="143711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LCD DISPLAY U1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1" name="Flowchart: Alternate Process 110"/>
          <p:cNvSpPr/>
          <p:nvPr/>
        </p:nvSpPr>
        <p:spPr>
          <a:xfrm>
            <a:off x="3294403" y="150976"/>
            <a:ext cx="1264777" cy="717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GSM MODULE</a:t>
            </a:r>
            <a:endParaRPr lang="en-GB" b="1" dirty="0">
              <a:solidFill>
                <a:schemeClr val="tx1"/>
              </a:solidFill>
            </a:endParaRPr>
          </a:p>
        </p:txBody>
      </p:sp>
      <p:cxnSp>
        <p:nvCxnSpPr>
          <p:cNvPr id="113" name="Elbow Connector 112"/>
          <p:cNvCxnSpPr>
            <a:stCxn id="14" idx="0"/>
            <a:endCxn id="107" idx="2"/>
          </p:cNvCxnSpPr>
          <p:nvPr/>
        </p:nvCxnSpPr>
        <p:spPr>
          <a:xfrm rot="16200000" flipV="1">
            <a:off x="1415041" y="2301310"/>
            <a:ext cx="403433" cy="5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107" idx="3"/>
            <a:endCxn id="108" idx="1"/>
          </p:cNvCxnSpPr>
          <p:nvPr/>
        </p:nvCxnSpPr>
        <p:spPr>
          <a:xfrm>
            <a:off x="2223683" y="1766132"/>
            <a:ext cx="394181" cy="1281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2"/>
            <a:endCxn id="12" idx="0"/>
          </p:cNvCxnSpPr>
          <p:nvPr/>
        </p:nvCxnSpPr>
        <p:spPr>
          <a:xfrm>
            <a:off x="3250253" y="2253240"/>
            <a:ext cx="0" cy="30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107" idx="0"/>
            <a:endCxn id="110" idx="2"/>
          </p:cNvCxnSpPr>
          <p:nvPr/>
        </p:nvCxnSpPr>
        <p:spPr>
          <a:xfrm rot="5400000" flipH="1" flipV="1">
            <a:off x="1681381" y="778737"/>
            <a:ext cx="538387" cy="718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107" idx="0"/>
            <a:endCxn id="111" idx="2"/>
          </p:cNvCxnSpPr>
          <p:nvPr/>
        </p:nvCxnSpPr>
        <p:spPr>
          <a:xfrm rot="5400000" flipH="1" flipV="1">
            <a:off x="2489850" y="-29732"/>
            <a:ext cx="538387" cy="2335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261031" y="3623568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u="sng" dirty="0" smtClean="0"/>
              <a:t>USER 1</a:t>
            </a:r>
          </a:p>
          <a:p>
            <a:pPr algn="ctr"/>
            <a:r>
              <a:rPr lang="en-IN" b="1" u="sng" dirty="0" smtClean="0"/>
              <a:t>(HUMAN)</a:t>
            </a:r>
            <a:endParaRPr lang="en-GB" b="1" u="sng" dirty="0"/>
          </a:p>
        </p:txBody>
      </p:sp>
      <p:cxnSp>
        <p:nvCxnSpPr>
          <p:cNvPr id="162" name="Curved Connector 161"/>
          <p:cNvCxnSpPr>
            <a:stCxn id="111" idx="3"/>
            <a:endCxn id="159" idx="0"/>
          </p:cNvCxnSpPr>
          <p:nvPr/>
        </p:nvCxnSpPr>
        <p:spPr>
          <a:xfrm>
            <a:off x="4559180" y="509899"/>
            <a:ext cx="2261460" cy="31136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5713" y="5298035"/>
            <a:ext cx="6284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 smtClean="0"/>
              <a:t>FIG :- BLOCK DIAGRAM REPRESENTATION</a:t>
            </a:r>
            <a:endParaRPr lang="en-GB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4876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8260" y="68367"/>
            <a:ext cx="6067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algn="ctr"/>
            <a:r>
              <a:rPr lang="en-IN" sz="2800" b="1" i="1" u="sng" dirty="0" smtClean="0"/>
              <a:t>HARDWARE OVERVIEW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31" y="1028700"/>
            <a:ext cx="457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 smtClean="0"/>
              <a:t>1) HARDWARE COMPONENTS</a:t>
            </a:r>
            <a:endParaRPr lang="en-GB" sz="2800" b="1" i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07730" y="2056033"/>
            <a:ext cx="2861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/>
              <a:t>2</a:t>
            </a:r>
            <a:r>
              <a:rPr lang="en-IN" sz="2800" b="1" i="1" u="sng" dirty="0" smtClean="0"/>
              <a:t>) POWER SUPPLY</a:t>
            </a:r>
            <a:endParaRPr lang="en-GB" sz="2800" b="1" i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07730" y="3083366"/>
            <a:ext cx="77856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3</a:t>
            </a:r>
            <a:r>
              <a:rPr lang="en-IN" sz="2800" b="1" u="sng" dirty="0" smtClean="0"/>
              <a:t>) </a:t>
            </a:r>
            <a:r>
              <a:rPr lang="en-US" sz="2800" b="1" u="sng" dirty="0" smtClean="0">
                <a:effectLst/>
              </a:rPr>
              <a:t>Solenoid Valve and Flow Sensor interfacing with </a:t>
            </a:r>
          </a:p>
          <a:p>
            <a:r>
              <a:rPr lang="en-US" sz="2800" b="1" u="sng" dirty="0" smtClean="0">
                <a:effectLst/>
              </a:rPr>
              <a:t>Embedded System ( Arduino Based )</a:t>
            </a:r>
            <a:endParaRPr lang="en-GB" sz="2000" b="1" u="sng" dirty="0" smtClean="0">
              <a:effectLst/>
            </a:endParaRPr>
          </a:p>
          <a:p>
            <a:endParaRPr lang="en-GB" sz="28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307730" y="4424930"/>
            <a:ext cx="9629046" cy="1018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800" b="1" u="sng" dirty="0" smtClean="0"/>
              <a:t>4) </a:t>
            </a:r>
            <a:r>
              <a:rPr lang="en-US" sz="2800" b="1" u="sng" dirty="0" smtClean="0">
                <a:effectLst/>
              </a:rPr>
              <a:t>Level Measurement and Embedded System ( Arduino Based )</a:t>
            </a:r>
            <a:endParaRPr lang="en-GB" sz="2000" b="1" u="sng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  <a:p>
            <a:endParaRPr lang="en-GB" sz="2800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307730" y="5359846"/>
            <a:ext cx="8263994" cy="1018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800" b="1" i="1" u="sng" dirty="0"/>
              <a:t>5</a:t>
            </a:r>
            <a:r>
              <a:rPr lang="en-IN" sz="2800" b="1" i="1" u="sng" dirty="0" smtClean="0"/>
              <a:t>) </a:t>
            </a:r>
            <a:r>
              <a:rPr lang="en-US" sz="2800" b="1" i="1" u="sng" dirty="0" smtClean="0">
                <a:effectLst/>
              </a:rPr>
              <a:t>Piping Hardware and Embedded System Integration</a:t>
            </a:r>
            <a:endParaRPr lang="en-GB" sz="2000" b="1" i="1" u="sng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  <a:p>
            <a:endParaRPr lang="en-GB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5851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03976" y="0"/>
            <a:ext cx="642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4" algn="ctr"/>
            <a:r>
              <a:rPr lang="en-IN" sz="2800" b="1" i="1" u="sng" dirty="0" smtClean="0"/>
              <a:t>1) HARDWARE COMPONENTS</a:t>
            </a:r>
            <a:endParaRPr lang="en-IN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" y="451037"/>
            <a:ext cx="2723211" cy="2042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26" y="708770"/>
            <a:ext cx="2216776" cy="2216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65" y="634360"/>
            <a:ext cx="2304018" cy="230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682" y="2480207"/>
            <a:ext cx="1852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Arduino UNO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80050" y="285396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YF-S201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37942" y="2917803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9-12V Pump</a:t>
            </a:r>
            <a:endParaRPr lang="en-GB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17283" b="19568"/>
          <a:stretch/>
        </p:blipFill>
        <p:spPr>
          <a:xfrm rot="5400000">
            <a:off x="7637311" y="983262"/>
            <a:ext cx="2268392" cy="13483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8208" y="2901931"/>
            <a:ext cx="236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Ultrasonic Sensor</a:t>
            </a: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0086" t="18180" r="20038" b="20095"/>
          <a:stretch/>
        </p:blipFill>
        <p:spPr>
          <a:xfrm>
            <a:off x="76892" y="3644192"/>
            <a:ext cx="2213361" cy="2281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22" y="5925919"/>
            <a:ext cx="2191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3-Channel Relay</a:t>
            </a:r>
          </a:p>
          <a:p>
            <a:pPr algn="ctr"/>
            <a:r>
              <a:rPr lang="en-IN" sz="2400" dirty="0" smtClean="0"/>
              <a:t>Module</a:t>
            </a:r>
            <a:endParaRPr lang="en-GB" sz="2400" dirty="0"/>
          </a:p>
        </p:txBody>
      </p:sp>
      <p:pic>
        <p:nvPicPr>
          <p:cNvPr id="1026" name="Picture 2" descr="Image result for arduino solenoid val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906" y="3705705"/>
            <a:ext cx="2439796" cy="22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18762" y="5971772"/>
            <a:ext cx="2003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Solenoid Valve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32570" b="20642"/>
          <a:stretch/>
        </p:blipFill>
        <p:spPr>
          <a:xfrm rot="5400000">
            <a:off x="5254037" y="4324660"/>
            <a:ext cx="2684950" cy="12562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49114" y="6295252"/>
            <a:ext cx="229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16x2 LCD Display</a:t>
            </a:r>
            <a:endParaRPr lang="en-GB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t="15505" b="16429"/>
          <a:stretch/>
        </p:blipFill>
        <p:spPr>
          <a:xfrm rot="5400000">
            <a:off x="7647857" y="3932971"/>
            <a:ext cx="2975579" cy="20253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07577" y="6433437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GSM Module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2339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6265" y="64863"/>
            <a:ext cx="2861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/>
              <a:t>2</a:t>
            </a:r>
            <a:r>
              <a:rPr lang="en-IN" sz="2800" b="1" i="1" u="sng" dirty="0" smtClean="0"/>
              <a:t>) POWER SUPPLY</a:t>
            </a:r>
            <a:endParaRPr lang="en-GB" sz="2800" b="1" i="1" u="sng" dirty="0"/>
          </a:p>
        </p:txBody>
      </p:sp>
      <p:pic>
        <p:nvPicPr>
          <p:cNvPr id="7" name="Picture 6" descr="C:\Users\Asus\Downloads\Power Supplyjp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71" y="664995"/>
            <a:ext cx="8955993" cy="5710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4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8853" y="0"/>
            <a:ext cx="77856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3</a:t>
            </a:r>
            <a:r>
              <a:rPr lang="en-IN" sz="2800" b="1" u="sng" dirty="0" smtClean="0"/>
              <a:t>) </a:t>
            </a:r>
            <a:r>
              <a:rPr lang="en-US" sz="2800" b="1" u="sng" dirty="0" smtClean="0">
                <a:effectLst/>
              </a:rPr>
              <a:t>Solenoid Valve and Flow Sensor interfacing with </a:t>
            </a:r>
          </a:p>
          <a:p>
            <a:r>
              <a:rPr lang="en-US" sz="2800" b="1" u="sng" dirty="0" smtClean="0">
                <a:effectLst/>
              </a:rPr>
              <a:t>Embedded System ( Arduino Based )</a:t>
            </a:r>
            <a:endParaRPr lang="en-GB" sz="2000" b="1" u="sng" dirty="0" smtClean="0">
              <a:effectLst/>
            </a:endParaRPr>
          </a:p>
          <a:p>
            <a:endParaRPr lang="en-GB" sz="2800" b="1" u="sng" dirty="0"/>
          </a:p>
        </p:txBody>
      </p:sp>
      <p:pic>
        <p:nvPicPr>
          <p:cNvPr id="5" name="Picture 4" descr="C:\Users\Asus\Downloads\Flow sensor and Solenoid Valve.jpe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"/>
          <a:stretch/>
        </p:blipFill>
        <p:spPr bwMode="auto">
          <a:xfrm>
            <a:off x="3940960" y="897308"/>
            <a:ext cx="4281442" cy="59606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sus\Desktop\College Semesters\LY Project Docx\efa404bf-b691-4339-8845-655cfd10e66b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/>
          <a:stretch/>
        </p:blipFill>
        <p:spPr bwMode="auto">
          <a:xfrm>
            <a:off x="1563881" y="76912"/>
            <a:ext cx="8340696" cy="56316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03253" y="6021717"/>
            <a:ext cx="424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Shruti"/>
              </a:rPr>
              <a:t>User and System Communication Interface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76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424</Words>
  <Application>Microsoft Office PowerPoint</Application>
  <PresentationFormat>Widescreen</PresentationFormat>
  <Paragraphs>126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Shruti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LINK OF THE WORKING PROJECT</vt:lpstr>
      <vt:lpstr>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15</cp:revision>
  <dcterms:created xsi:type="dcterms:W3CDTF">2020-04-30T11:33:15Z</dcterms:created>
  <dcterms:modified xsi:type="dcterms:W3CDTF">2020-05-27T17:13:48Z</dcterms:modified>
</cp:coreProperties>
</file>